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9" r:id="rId4"/>
    <p:sldId id="269" r:id="rId5"/>
    <p:sldId id="270" r:id="rId6"/>
    <p:sldId id="260" r:id="rId7"/>
    <p:sldId id="261" r:id="rId8"/>
    <p:sldId id="263" r:id="rId9"/>
    <p:sldId id="271" r:id="rId10"/>
    <p:sldId id="272" r:id="rId11"/>
    <p:sldId id="273" r:id="rId12"/>
    <p:sldId id="264" r:id="rId13"/>
    <p:sldId id="274" r:id="rId14"/>
    <p:sldId id="266" r:id="rId15"/>
    <p:sldId id="277" r:id="rId16"/>
    <p:sldId id="276" r:id="rId17"/>
    <p:sldId id="278" r:id="rId18"/>
  </p:sldIdLst>
  <p:sldSz cx="9753600" cy="7315200"/>
  <p:notesSz cx="6735763" cy="9866313"/>
  <p:embeddedFontLst>
    <p:embeddedFont>
      <p:font typeface="HG丸ｺﾞｼｯｸM-PRO" panose="020F0600000000000000" pitchFamily="50" charset="-128"/>
      <p:regular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メイリオ" panose="020B0604030504040204" pitchFamily="50" charset="-128"/>
      <p:regular r:id="rId25"/>
      <p:bold r:id="rId26"/>
      <p:italic r:id="rId27"/>
      <p:boldItalic r:id="rId28"/>
    </p:embeddedFont>
    <p:embeddedFont>
      <p:font typeface="游ゴシック" panose="020B0400000000000000" pitchFamily="50" charset="-128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76" userDrawn="1">
          <p15:clr>
            <a:srgbClr val="A4A3A4"/>
          </p15:clr>
        </p15:guide>
        <p15:guide id="2" pos="3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FFFF99"/>
    <a:srgbClr val="EEECE1"/>
    <a:srgbClr val="D9D9FF"/>
    <a:srgbClr val="BDBDFF"/>
    <a:srgbClr val="CC99FF"/>
    <a:srgbClr val="EEE9E6"/>
    <a:srgbClr val="FFD1E8"/>
    <a:srgbClr val="DED4CC"/>
    <a:srgbClr val="D6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6370" autoAdjust="0"/>
  </p:normalViewPr>
  <p:slideViewPr>
    <p:cSldViewPr>
      <p:cViewPr varScale="1">
        <p:scale>
          <a:sx n="81" d="100"/>
          <a:sy n="81" d="100"/>
        </p:scale>
        <p:origin x="1795" y="58"/>
      </p:cViewPr>
      <p:guideLst>
        <p:guide orient="horz" pos="2576"/>
        <p:guide pos="31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AEB75-B70C-447D-A17F-08CEF54C342A}" type="datetimeFigureOut">
              <a:rPr kumimoji="1" lang="ja-JP" altLang="en-US" smtClean="0"/>
              <a:t>2024/2/20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175DA-CE80-4ECD-AD41-9222EFFF61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560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75DA-CE80-4ECD-AD41-9222EFFF61AF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44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75DA-CE80-4ECD-AD41-9222EFFF61A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48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75DA-CE80-4ECD-AD41-9222EFFF61A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727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75DA-CE80-4ECD-AD41-9222EFFF61A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99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175DA-CE80-4ECD-AD41-9222EFFF61A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01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4EA2-AD62-4225-A8F4-F9FB9A0D7221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B448-CC51-4AC3-9F86-354C5DF5F2BE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4739-18BB-4754-BAB1-64A0AD9E06E2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2265C-24A7-47D9-A60F-C5C69AE88469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C6FC-1189-4ECD-A646-AB811FC523F6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86E3-F6E1-43EF-B19C-079070986091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8CB9-D649-471E-B780-9E024A9E5EB2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A788-9CD5-4AF5-A117-A5BF5B3BDB1B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FB0525-7165-6046-B502-0E09B2597707}"/>
              </a:ext>
            </a:extLst>
          </p:cNvPr>
          <p:cNvSpPr/>
          <p:nvPr userDrawn="1"/>
        </p:nvSpPr>
        <p:spPr>
          <a:xfrm>
            <a:off x="-127756" y="-158824"/>
            <a:ext cx="10009112" cy="7740860"/>
          </a:xfrm>
          <a:prstGeom prst="rect">
            <a:avLst/>
          </a:prstGeom>
          <a:solidFill>
            <a:srgbClr val="EEECE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9276-9BF7-4CD2-9BC8-04B5A35BC0DE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5601816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923768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  <p15:guide id="2" pos="30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13F6-7DAE-47AE-8C87-1C52BBE8398E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43B-6824-4B50-A80C-478529C1E2A5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0648-83ED-4241-A6FA-A472B8BE82CB}" type="datetime1">
              <a:rPr lang="en-US" altLang="ja-JP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2C8C96-17A4-E383-5732-58900CB66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2469"/>
            <a:ext cx="9785210" cy="75364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48308" y="17159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訪日回数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AD3656-3CD4-16F6-3A4B-AD4592CA9AB2}"/>
              </a:ext>
            </a:extLst>
          </p:cNvPr>
          <p:cNvSpPr txBox="1"/>
          <p:nvPr/>
        </p:nvSpPr>
        <p:spPr>
          <a:xfrm>
            <a:off x="872870" y="875339"/>
            <a:ext cx="46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訪日タイ人の訪日回数（</a:t>
            </a:r>
            <a:r>
              <a:rPr lang="en-US" altLang="ja-JP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8E5A15-EE49-9DA3-2B08-F7F133BF3994}"/>
              </a:ext>
            </a:extLst>
          </p:cNvPr>
          <p:cNvSpPr txBox="1"/>
          <p:nvPr/>
        </p:nvSpPr>
        <p:spPr>
          <a:xfrm>
            <a:off x="6280956" y="5356315"/>
            <a:ext cx="29163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zh-TW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観光庁 訪日外国人消費動向調査</a:t>
            </a:r>
            <a:endParaRPr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9C88A-8CAD-2AF2-8108-76BA8C739B1F}"/>
              </a:ext>
            </a:extLst>
          </p:cNvPr>
          <p:cNvSpPr txBox="1"/>
          <p:nvPr/>
        </p:nvSpPr>
        <p:spPr>
          <a:xfrm>
            <a:off x="1250741" y="5883127"/>
            <a:ext cx="771821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タイ人観光客は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リピーターが全体の</a:t>
            </a:r>
            <a:r>
              <a:rPr lang="en-US" altLang="ja-JP" sz="1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割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を占めています。</a:t>
            </a:r>
            <a:endParaRPr lang="en-US" altLang="ja-JP" sz="1400" b="0" i="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さらに、その</a:t>
            </a:r>
            <a:r>
              <a:rPr lang="en-US" altLang="ja-JP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割が</a:t>
            </a:r>
            <a:r>
              <a:rPr lang="en-US" altLang="ja-JP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回以上来日しています。</a:t>
            </a:r>
            <a:endParaRPr lang="en-US" altLang="ja-JP" sz="1400" b="0" i="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熱心な日本好き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が外客全体</a:t>
            </a:r>
            <a:r>
              <a:rPr lang="en-US" altLang="ja-JP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訪日外国人全体</a:t>
            </a:r>
            <a:r>
              <a:rPr lang="en-US" altLang="ja-JP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の平均より多いことが分かります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E041962-BE3E-ABF9-E6D7-0844ADE1E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9" b="1"/>
          <a:stretch/>
        </p:blipFill>
        <p:spPr>
          <a:xfrm>
            <a:off x="848998" y="1601081"/>
            <a:ext cx="8055603" cy="352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9A79499B-CE64-3BEA-49D8-B50FFCA99F60}"/>
              </a:ext>
            </a:extLst>
          </p:cNvPr>
          <p:cNvSpPr txBox="1">
            <a:spLocks/>
          </p:cNvSpPr>
          <p:nvPr/>
        </p:nvSpPr>
        <p:spPr>
          <a:xfrm>
            <a:off x="3810000" y="6923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0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48308" y="17159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旅行形態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AD3656-3CD4-16F6-3A4B-AD4592CA9AB2}"/>
              </a:ext>
            </a:extLst>
          </p:cNvPr>
          <p:cNvSpPr txBox="1"/>
          <p:nvPr/>
        </p:nvSpPr>
        <p:spPr>
          <a:xfrm>
            <a:off x="872870" y="875339"/>
            <a:ext cx="46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訪日タイ人旅行形態別内訳（</a:t>
            </a:r>
            <a:r>
              <a:rPr lang="en-US" altLang="ja-JP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8E5A15-EE49-9DA3-2B08-F7F133BF3994}"/>
              </a:ext>
            </a:extLst>
          </p:cNvPr>
          <p:cNvSpPr txBox="1"/>
          <p:nvPr/>
        </p:nvSpPr>
        <p:spPr>
          <a:xfrm>
            <a:off x="5556354" y="5088755"/>
            <a:ext cx="27136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zh-TW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観光庁 訪日外国人消費動向調査</a:t>
            </a:r>
            <a:endParaRPr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9C88A-8CAD-2AF2-8108-76BA8C739B1F}"/>
              </a:ext>
            </a:extLst>
          </p:cNvPr>
          <p:cNvSpPr txBox="1"/>
          <p:nvPr/>
        </p:nvSpPr>
        <p:spPr>
          <a:xfrm>
            <a:off x="1096380" y="5817840"/>
            <a:ext cx="771821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タイにおいても、他国と同様に航空券、ホテルなどを自分達で手配する</a:t>
            </a:r>
            <a:r>
              <a:rPr lang="ja-JP" altLang="en-US" sz="1400" b="1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「個別手配」が</a:t>
            </a:r>
            <a:endParaRPr lang="en-US" altLang="ja-JP" sz="1400" b="1" i="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割強</a:t>
            </a:r>
            <a:r>
              <a:rPr lang="ja-JP" altLang="en-US" sz="14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を占めています。</a:t>
            </a:r>
            <a:endParaRPr lang="en-US" altLang="ja-JP" sz="1400" b="0" i="0" dirty="0">
              <a:solidFill>
                <a:srgbClr val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その一方、旅行代理店に全てを任せられる</a:t>
            </a:r>
            <a:r>
              <a:rPr lang="ja-JP" altLang="en-US" sz="1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「団体ツアー」も</a:t>
            </a:r>
            <a:r>
              <a:rPr lang="en-US" altLang="ja-JP" sz="1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割強存</a:t>
            </a:r>
            <a:r>
              <a:rPr lang="ja-JP" altLang="en-US" sz="1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在します。</a:t>
            </a:r>
            <a:endParaRPr lang="en-US" altLang="ja-JP" sz="1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095A306-A606-B50E-3B0F-1830EF587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4"/>
          <a:stretch/>
        </p:blipFill>
        <p:spPr>
          <a:xfrm>
            <a:off x="1285783" y="1684651"/>
            <a:ext cx="7182033" cy="318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B0342752-299F-7A94-5624-9735E20210C5}"/>
              </a:ext>
            </a:extLst>
          </p:cNvPr>
          <p:cNvSpPr txBox="1">
            <a:spLocks/>
          </p:cNvSpPr>
          <p:nvPr/>
        </p:nvSpPr>
        <p:spPr>
          <a:xfrm>
            <a:off x="3810000" y="6923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8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88C3C0C-8812-F81D-A68C-80EBE0167A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10890" r="48366"/>
          <a:stretch/>
        </p:blipFill>
        <p:spPr>
          <a:xfrm>
            <a:off x="748143" y="1762154"/>
            <a:ext cx="4128657" cy="397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48308" y="17159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情報の収集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AD3656-3CD4-16F6-3A4B-AD4592CA9AB2}"/>
              </a:ext>
            </a:extLst>
          </p:cNvPr>
          <p:cNvSpPr txBox="1"/>
          <p:nvPr/>
        </p:nvSpPr>
        <p:spPr>
          <a:xfrm>
            <a:off x="832397" y="1273376"/>
            <a:ext cx="3960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訪日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タイ人</a:t>
            </a:r>
            <a:r>
              <a:rPr lang="ja-JP" altLang="en-US" sz="16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の情報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入手の</a:t>
            </a:r>
            <a:r>
              <a:rPr lang="ja-JP" altLang="en-US" sz="16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手段 </a:t>
            </a:r>
            <a:r>
              <a:rPr kumimoji="1" lang="en-US" altLang="ja-JP" sz="16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(2019</a:t>
            </a:r>
            <a:r>
              <a:rPr kumimoji="1" lang="ja-JP" altLang="en-US" sz="16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600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600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9C88A-8CAD-2AF2-8108-76BA8C739B1F}"/>
              </a:ext>
            </a:extLst>
          </p:cNvPr>
          <p:cNvSpPr txBox="1"/>
          <p:nvPr/>
        </p:nvSpPr>
        <p:spPr>
          <a:xfrm>
            <a:off x="1158658" y="6341098"/>
            <a:ext cx="73951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旅行前は、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｢SNS｣ 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「動画サイト」をはじめ、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様々な手段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で情報を集めています。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旅行中においては、交通手段、観光施設、飲食店など、現地で役立つ情報を調べています。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6F9629-A7E8-64A5-91A4-32215F155329}"/>
              </a:ext>
            </a:extLst>
          </p:cNvPr>
          <p:cNvSpPr txBox="1"/>
          <p:nvPr/>
        </p:nvSpPr>
        <p:spPr>
          <a:xfrm>
            <a:off x="4961058" y="1273376"/>
            <a:ext cx="4646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訪日タイ人が旅行中に検索した情報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(2019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1724B5-BA4E-A4BB-31C9-17178A442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4377F4-FBA1-CEEB-CDF9-E65A1273489D}"/>
              </a:ext>
            </a:extLst>
          </p:cNvPr>
          <p:cNvSpPr txBox="1"/>
          <p:nvPr/>
        </p:nvSpPr>
        <p:spPr>
          <a:xfrm>
            <a:off x="6713004" y="5860595"/>
            <a:ext cx="27136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zh-TW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観光庁 訪日外国人消費動向調査</a:t>
            </a:r>
            <a:endParaRPr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D6FB96-7BD4-A1F7-0688-5B04722C3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4" t="10890" r="2517"/>
          <a:stretch/>
        </p:blipFill>
        <p:spPr>
          <a:xfrm>
            <a:off x="5236840" y="1768742"/>
            <a:ext cx="3968824" cy="3974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206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58391" y="135700"/>
            <a:ext cx="457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旅行支出の内訳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E06598-8B68-93D7-2F5F-0520C359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89A4D2-8F02-2E35-45F0-49F398306D33}"/>
              </a:ext>
            </a:extLst>
          </p:cNvPr>
          <p:cNvSpPr txBox="1"/>
          <p:nvPr/>
        </p:nvSpPr>
        <p:spPr>
          <a:xfrm>
            <a:off x="1237907" y="6133849"/>
            <a:ext cx="7277786" cy="7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訪日タイ人の支出において、最も大きな割合を占めたのは買物代で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42,550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円でした。</a:t>
            </a:r>
            <a:endParaRPr lang="en-US" altLang="ja-JP" sz="1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番目に大きな割合を占めたのは宿泊費で</a:t>
            </a:r>
            <a:r>
              <a:rPr lang="en-US" altLang="ja-JP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38,477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円でした。</a:t>
            </a:r>
            <a:endParaRPr lang="en-US" altLang="ja-JP" sz="1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b="1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買物、宿泊、飲食と、概ね均等にバランス良く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支出して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ます。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6FAA6E-6CBF-5E2B-865C-E514E53DF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/>
        </p:blipFill>
        <p:spPr>
          <a:xfrm>
            <a:off x="1854917" y="1317340"/>
            <a:ext cx="6002623" cy="434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D8DB9F-9A62-A6F8-B02B-B46A6AF206F0}"/>
              </a:ext>
            </a:extLst>
          </p:cNvPr>
          <p:cNvSpPr txBox="1"/>
          <p:nvPr/>
        </p:nvSpPr>
        <p:spPr>
          <a:xfrm>
            <a:off x="5419313" y="5815155"/>
            <a:ext cx="26992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zh-TW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観光庁 訪日外国人消費動向調査</a:t>
            </a:r>
            <a:endParaRPr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7D0AF8-DAAA-555A-8A73-9739775AC666}"/>
              </a:ext>
            </a:extLst>
          </p:cNvPr>
          <p:cNvSpPr txBox="1"/>
          <p:nvPr/>
        </p:nvSpPr>
        <p:spPr>
          <a:xfrm>
            <a:off x="5491321" y="264950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38,477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F45204-EF56-03B6-9AA7-9FAC2178274D}"/>
              </a:ext>
            </a:extLst>
          </p:cNvPr>
          <p:cNvSpPr txBox="1"/>
          <p:nvPr/>
        </p:nvSpPr>
        <p:spPr>
          <a:xfrm>
            <a:off x="5239293" y="388063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30,340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0EF7BCD-60B1-487B-C396-492341E1E51D}"/>
              </a:ext>
            </a:extLst>
          </p:cNvPr>
          <p:cNvSpPr txBox="1"/>
          <p:nvPr/>
        </p:nvSpPr>
        <p:spPr>
          <a:xfrm>
            <a:off x="4088072" y="4148078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15,184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E237AF-D460-3855-4420-8C5728AE1855}"/>
              </a:ext>
            </a:extLst>
          </p:cNvPr>
          <p:cNvSpPr txBox="1"/>
          <p:nvPr/>
        </p:nvSpPr>
        <p:spPr>
          <a:xfrm>
            <a:off x="2286965" y="4200893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4,526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36F709-0E7E-B918-1672-6BBA580EA881}"/>
              </a:ext>
            </a:extLst>
          </p:cNvPr>
          <p:cNvSpPr txBox="1"/>
          <p:nvPr/>
        </p:nvSpPr>
        <p:spPr>
          <a:xfrm>
            <a:off x="3868248" y="2768896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42,550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5549849-02AE-03A0-60D6-B12E18CFC137}"/>
              </a:ext>
            </a:extLst>
          </p:cNvPr>
          <p:cNvSpPr txBox="1"/>
          <p:nvPr/>
        </p:nvSpPr>
        <p:spPr>
          <a:xfrm>
            <a:off x="5105660" y="1418370"/>
            <a:ext cx="9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380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E93818-A0F3-1429-6FAE-71063E7DD823}"/>
              </a:ext>
            </a:extLst>
          </p:cNvPr>
          <p:cNvSpPr txBox="1"/>
          <p:nvPr/>
        </p:nvSpPr>
        <p:spPr>
          <a:xfrm>
            <a:off x="958608" y="849250"/>
            <a:ext cx="727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訪日タイ人の支出総額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131,457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0884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58391" y="135700"/>
            <a:ext cx="457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タイ人に人気の観光スポット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E06598-8B68-93D7-2F5F-0520C359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60E902-F1FF-2B8E-F8E2-A2EBAC8880CE}"/>
              </a:ext>
            </a:extLst>
          </p:cNvPr>
          <p:cNvSpPr txBox="1"/>
          <p:nvPr/>
        </p:nvSpPr>
        <p:spPr>
          <a:xfrm>
            <a:off x="6460976" y="5721335"/>
            <a:ext cx="316835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アジアインタラクションサポート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「タイ人の訪日旅行に関する意向調査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・調査方法：インターネットアンケート調査</a:t>
            </a:r>
            <a:b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・調査期間：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日～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b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・調査対象者：タイ人（日本旅行に関心を持つ）</a:t>
            </a:r>
            <a:b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・有効回答者数：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2,113</a:t>
            </a:r>
            <a:endParaRPr kumimoji="1"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3CD4955-2834-F2AF-1174-8A0D34FCF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1" b="6731"/>
          <a:stretch/>
        </p:blipFill>
        <p:spPr>
          <a:xfrm>
            <a:off x="988368" y="760051"/>
            <a:ext cx="5313742" cy="611430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900F730-A97D-88FD-9B3E-ED2C563E96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20" y="1404418"/>
            <a:ext cx="2232248" cy="33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9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58390" y="135700"/>
            <a:ext cx="632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タイ人の期待する体験・アクティビティ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8E06598-8B68-93D7-2F5F-0520C359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60E902-F1FF-2B8E-F8E2-A2EBAC8880CE}"/>
              </a:ext>
            </a:extLst>
          </p:cNvPr>
          <p:cNvSpPr txBox="1"/>
          <p:nvPr/>
        </p:nvSpPr>
        <p:spPr>
          <a:xfrm>
            <a:off x="5838829" y="5602178"/>
            <a:ext cx="3456384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アジアインタラクションサポート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「タイ人の訪日旅行に関する意向調査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・調査方法：インターネットアンケート調査</a:t>
            </a:r>
            <a:b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・調査期間：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08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日～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endParaRPr lang="en-US" altLang="ja-JP" sz="105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・調査対象者：タイ人（日本旅行に関心を持つ）</a:t>
            </a:r>
            <a:b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・有効回答者数：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2,300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複数回答あり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A7F1E53-783A-D0BF-C00F-5EB3A03BC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" y="3880724"/>
            <a:ext cx="4075821" cy="306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5F86BAE-8A7E-2EC4-8E5E-5AB0CC67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" y="897208"/>
            <a:ext cx="4075821" cy="3060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B8FCDA1-7A6C-278E-BB4F-690035F79B8F}"/>
              </a:ext>
            </a:extLst>
          </p:cNvPr>
          <p:cNvSpPr txBox="1"/>
          <p:nvPr/>
        </p:nvSpPr>
        <p:spPr>
          <a:xfrm>
            <a:off x="4696780" y="963481"/>
            <a:ext cx="4809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自然体験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｣｢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観光列車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｣｢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温泉・旅館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が上位を占めています。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四季の</a:t>
            </a:r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ある日本の魅力に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対する関心の高さが伺えます。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FD8AA2-3F53-CA9E-D56E-5E2CEF458575}"/>
              </a:ext>
            </a:extLst>
          </p:cNvPr>
          <p:cNvSpPr txBox="1"/>
          <p:nvPr/>
        </p:nvSpPr>
        <p:spPr>
          <a:xfrm>
            <a:off x="4768788" y="4174232"/>
            <a:ext cx="4984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訪日回数が増えるにつれて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温泉・旅館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が上昇しています。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また、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ドライブ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も上昇しており、コアな日本好きが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自分で運転して好きな場所に行ってみたい想いが募るよう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タイは日本と同じ左側通行右ハンドル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7307035C-E0F3-4DC4-F288-3461333BE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8" y="1699742"/>
            <a:ext cx="3058194" cy="20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05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25F546-54EB-BAF3-76F4-F2316EF0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DC393B2-7573-97BD-4FB5-D42E1A234F4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3CFCCF-F837-DAD6-994D-A4119B5D0F2A}"/>
              </a:ext>
            </a:extLst>
          </p:cNvPr>
          <p:cNvSpPr txBox="1"/>
          <p:nvPr/>
        </p:nvSpPr>
        <p:spPr>
          <a:xfrm>
            <a:off x="458391" y="135700"/>
            <a:ext cx="457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タイ人に人気のお菓子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76D7A42-C318-8504-C268-3C10AF730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" y="769501"/>
            <a:ext cx="5064063" cy="28880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918A89-45F6-9D93-7765-17CDC8F7B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" y="3717882"/>
            <a:ext cx="5052569" cy="316998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CAAF39-096C-08B6-9B65-CE47D651EDE7}"/>
              </a:ext>
            </a:extLst>
          </p:cNvPr>
          <p:cNvSpPr txBox="1"/>
          <p:nvPr/>
        </p:nvSpPr>
        <p:spPr>
          <a:xfrm>
            <a:off x="5416860" y="922905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知名度ランキング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CCF700-A527-6D06-C87E-0B2EADA7BEF3}"/>
              </a:ext>
            </a:extLst>
          </p:cNvPr>
          <p:cNvSpPr txBox="1"/>
          <p:nvPr/>
        </p:nvSpPr>
        <p:spPr>
          <a:xfrm>
            <a:off x="5409735" y="3754059"/>
            <a:ext cx="270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購入関心度ランキング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9933BA-0AC3-DCEB-13E7-34E285E6A63B}"/>
              </a:ext>
            </a:extLst>
          </p:cNvPr>
          <p:cNvSpPr txBox="1"/>
          <p:nvPr/>
        </p:nvSpPr>
        <p:spPr>
          <a:xfrm>
            <a:off x="5668888" y="5882918"/>
            <a:ext cx="3168352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アジアインタラクションサポート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「タイ人の訪日旅行に関する意向調査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2022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・調査方法：インターネットアンケート調査</a:t>
            </a:r>
            <a:b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・調査期間：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26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日～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b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・調査対象者：タイ人（日本旅行に関心を持つ）</a:t>
            </a:r>
            <a:br>
              <a:rPr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・有効回答者数：</a:t>
            </a:r>
            <a:r>
              <a:rPr lang="en-US" altLang="ja-JP" sz="105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2,113</a:t>
            </a:r>
            <a:endParaRPr kumimoji="1" lang="ja-JP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718A53-40D2-D775-0DC8-3EB52450E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93" y="4359638"/>
            <a:ext cx="1256324" cy="127438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FF15E16-9592-4CD1-E759-0B41CBDB56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0" b="16610"/>
          <a:stretch/>
        </p:blipFill>
        <p:spPr>
          <a:xfrm>
            <a:off x="7430948" y="1343020"/>
            <a:ext cx="1563429" cy="103419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B92868F-1EF1-96AA-C988-9D3AE8789F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888" y="1343020"/>
            <a:ext cx="1469541" cy="1032358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03BBA2-D711-E05D-F2E5-9A4BA4A01C71}"/>
              </a:ext>
            </a:extLst>
          </p:cNvPr>
          <p:cNvSpPr txBox="1"/>
          <p:nvPr/>
        </p:nvSpPr>
        <p:spPr>
          <a:xfrm>
            <a:off x="5369398" y="2588234"/>
            <a:ext cx="410445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位の「キットカット」は、タイのコンビニやスーパーで購入</a:t>
            </a:r>
            <a:endParaRPr lang="en-US" altLang="ja-JP" sz="1100" b="0" i="0" dirty="0">
              <a:solidFill>
                <a:srgbClr val="3B3B3B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できることもあり、圧倒的な知名度を獲得。特に</a:t>
            </a:r>
            <a:r>
              <a:rPr lang="en-US" altLang="ja-JP" sz="1100" dirty="0">
                <a:solidFill>
                  <a:srgbClr val="3B3B3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抹茶味</a:t>
            </a:r>
            <a:r>
              <a:rPr lang="en-US" altLang="ja-JP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lang="en-US" altLang="ja-JP" sz="1100" b="0" i="0" dirty="0">
              <a:solidFill>
                <a:srgbClr val="3B3B3B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タイ人の好みも合い、安定の人気ブランドです。</a:t>
            </a:r>
            <a:endParaRPr lang="en-US" altLang="ja-JP" sz="1100" b="0" i="0" dirty="0">
              <a:solidFill>
                <a:srgbClr val="3B3B3B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その他、定番のお菓子や</a:t>
            </a:r>
            <a:r>
              <a:rPr lang="en-US" altLang="ja-JP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で話題になったお菓子などが</a:t>
            </a:r>
            <a:endParaRPr lang="en-US" altLang="ja-JP" sz="1100" b="0" i="0" dirty="0">
              <a:solidFill>
                <a:srgbClr val="3B3B3B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ランクインしています。</a:t>
            </a:r>
            <a:endParaRPr lang="en-US" altLang="ja-JP" sz="1100" b="0" i="0" dirty="0">
              <a:solidFill>
                <a:srgbClr val="3B3B3B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97DDFF-FED5-62D9-BE84-FEBBF3553ADB}"/>
              </a:ext>
            </a:extLst>
          </p:cNvPr>
          <p:cNvSpPr txBox="1"/>
          <p:nvPr/>
        </p:nvSpPr>
        <p:spPr>
          <a:xfrm>
            <a:off x="6721180" y="4359638"/>
            <a:ext cx="2916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0" i="0" dirty="0">
                <a:solidFill>
                  <a:srgbClr val="3B3B3B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「お土産として購入したいと思いますか」</a:t>
            </a:r>
            <a:endParaRPr lang="en-US" altLang="ja-JP" sz="1100" b="0" i="0" dirty="0">
              <a:solidFill>
                <a:srgbClr val="3B3B3B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3B3B3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の質問に対する回答です。</a:t>
            </a:r>
            <a:endParaRPr kumimoji="1" lang="en-US" altLang="ja-JP" sz="1100" dirty="0">
              <a:solidFill>
                <a:srgbClr val="3B3B3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3B3B3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パッケージのデザイン、個包装されている</a:t>
            </a:r>
            <a:endParaRPr kumimoji="1" lang="en-US" altLang="ja-JP" sz="1100" dirty="0">
              <a:solidFill>
                <a:srgbClr val="3B3B3B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rgbClr val="3B3B3B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点などが評価されたようです。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8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225F546-54EB-BAF3-76F4-F2316EF0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EDC393B2-7573-97BD-4FB5-D42E1A234F4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3CFCCF-F837-DAD6-994D-A4119B5D0F2A}"/>
              </a:ext>
            </a:extLst>
          </p:cNvPr>
          <p:cNvSpPr txBox="1"/>
          <p:nvPr/>
        </p:nvSpPr>
        <p:spPr>
          <a:xfrm>
            <a:off x="458391" y="135700"/>
            <a:ext cx="457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会社概要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C1E6B09-2A38-992E-CC1E-9E55B8737466}"/>
              </a:ext>
            </a:extLst>
          </p:cNvPr>
          <p:cNvSpPr/>
          <p:nvPr/>
        </p:nvSpPr>
        <p:spPr>
          <a:xfrm>
            <a:off x="734005" y="1893404"/>
            <a:ext cx="8593788" cy="4288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9388">
              <a:lnSpc>
                <a:spcPts val="2200"/>
              </a:lnSpc>
            </a:pPr>
            <a:r>
              <a:rPr lang="en-US" altLang="ja-JP" sz="2400" b="1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SP CONCIERGE INTERNATIONAL CO., LTD.</a:t>
            </a:r>
          </a:p>
          <a:p>
            <a:pPr defTabSz="179388">
              <a:lnSpc>
                <a:spcPts val="2200"/>
              </a:lnSpc>
            </a:pPr>
            <a:endParaRPr lang="en-US" altLang="ja-JP" sz="1600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79388">
              <a:lnSpc>
                <a:spcPts val="2200"/>
              </a:lnSpc>
            </a:pPr>
            <a:r>
              <a:rPr lang="ja-JP" altLang="en-US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（旧ミライ メディア）　</a:t>
            </a:r>
            <a:endParaRPr lang="en-US" altLang="ja-JP" sz="1600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79388">
              <a:lnSpc>
                <a:spcPts val="2200"/>
              </a:lnSpc>
            </a:pPr>
            <a:endParaRPr lang="en-US" altLang="ja-JP" sz="1600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79388">
              <a:lnSpc>
                <a:spcPts val="2200"/>
              </a:lnSpc>
            </a:pPr>
            <a:r>
              <a:rPr lang="ja-JP" altLang="en-US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担当者名：佐村　敦（さむら　あつし）</a:t>
            </a:r>
            <a:endParaRPr lang="en-US" altLang="ja-JP" sz="1600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79388">
              <a:lnSpc>
                <a:spcPts val="2200"/>
              </a:lnSpc>
            </a:pP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電話番号：</a:t>
            </a: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+66(0)2-002-0407</a:t>
            </a:r>
          </a:p>
          <a:p>
            <a:pPr defTabSz="179388">
              <a:lnSpc>
                <a:spcPts val="2200"/>
              </a:lnSpc>
            </a:pPr>
            <a:b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メールアドレス：</a:t>
            </a: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samura@spconcierge.co.th</a:t>
            </a:r>
            <a:endParaRPr lang="en-US" altLang="ja-JP" sz="1600" dirty="0">
              <a:solidFill>
                <a:srgbClr val="0563C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79388">
              <a:lnSpc>
                <a:spcPts val="2200"/>
              </a:lnSpc>
            </a:pPr>
            <a:r>
              <a:rPr lang="en-US" altLang="ja-JP" sz="12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							※</a:t>
            </a:r>
            <a:r>
              <a:rPr lang="ja-JP" altLang="en-US" sz="12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日本語・タイ語・英語でのお問い合わせに対応します</a:t>
            </a:r>
            <a:endParaRPr lang="en-US" altLang="ja-JP" sz="1200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79388">
              <a:lnSpc>
                <a:spcPts val="2200"/>
              </a:lnSpc>
            </a:pPr>
            <a:endParaRPr lang="en-US" altLang="ja-JP" sz="1600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79388">
              <a:lnSpc>
                <a:spcPts val="2200"/>
              </a:lnSpc>
            </a:pP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</a:t>
            </a:r>
            <a:r>
              <a:rPr lang="ja-JP" altLang="en-US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所在地：</a:t>
            </a: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712/1 TBI Building (Peterson Piano Gallery)	Fl 12, </a:t>
            </a:r>
            <a:b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Room No1202, Sukhumvit 26 and 28 Road, </a:t>
            </a:r>
            <a:b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en-US" altLang="ja-JP" sz="1600" dirty="0" err="1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Klongton</a:t>
            </a: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 Klongtoey, Bangkok 10110</a:t>
            </a:r>
          </a:p>
          <a:p>
            <a:pPr defTabSz="179388">
              <a:lnSpc>
                <a:spcPts val="2200"/>
              </a:lnSpc>
            </a:pPr>
            <a:r>
              <a:rPr lang="en-US" altLang="ja-JP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					</a:t>
            </a:r>
            <a:r>
              <a:rPr lang="ja-JP" altLang="en-US" sz="1600" dirty="0">
                <a:solidFill>
                  <a:srgbClr val="59595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（タイ・バンコク）</a:t>
            </a:r>
            <a:endParaRPr lang="en-US" altLang="ja-JP" sz="1600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defTabSz="179388">
              <a:lnSpc>
                <a:spcPts val="2200"/>
              </a:lnSpc>
            </a:pPr>
            <a:endParaRPr lang="en-US" altLang="ja-JP" sz="1600" dirty="0">
              <a:solidFill>
                <a:srgbClr val="59595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3F80C2-FA22-F035-4B58-6FCE135A7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680" y="6588557"/>
            <a:ext cx="2122667" cy="30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57350" y="14515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「目次」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A0026F7-1297-1BB7-952A-05C0C295D9BF}"/>
              </a:ext>
            </a:extLst>
          </p:cNvPr>
          <p:cNvSpPr/>
          <p:nvPr/>
        </p:nvSpPr>
        <p:spPr>
          <a:xfrm>
            <a:off x="273016" y="1124050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「タイ王国」基本情報・・・・・・・・・・・・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P2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F7FF693-A2B8-5988-19DA-D723538E2C18}"/>
              </a:ext>
            </a:extLst>
          </p:cNvPr>
          <p:cNvSpPr/>
          <p:nvPr/>
        </p:nvSpPr>
        <p:spPr>
          <a:xfrm>
            <a:off x="268288" y="1786319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年訪日外国人数　国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地域別シェア・・・・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P3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E79458E-0E8E-FE2C-C245-249398C7220F}"/>
              </a:ext>
            </a:extLst>
          </p:cNvPr>
          <p:cNvSpPr/>
          <p:nvPr/>
        </p:nvSpPr>
        <p:spPr>
          <a:xfrm>
            <a:off x="264938" y="2444193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訪日タイ人数の推移・・・・・・・・・・・・・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P4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FF75D7F-AE0F-F36A-788A-C399D04229DA}"/>
              </a:ext>
            </a:extLst>
          </p:cNvPr>
          <p:cNvSpPr/>
          <p:nvPr/>
        </p:nvSpPr>
        <p:spPr>
          <a:xfrm>
            <a:off x="264938" y="3104991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月別の推移・・・・・・・・・・・・・・・・・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P5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A607738-701F-74C7-7699-2A78C2829088}"/>
              </a:ext>
            </a:extLst>
          </p:cNvPr>
          <p:cNvSpPr/>
          <p:nvPr/>
        </p:nvSpPr>
        <p:spPr>
          <a:xfrm>
            <a:off x="268788" y="3765002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インバウンド消費額・・・・・・・・・・・・・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P6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6B742B5-A133-1577-8626-86F5C3212728}"/>
              </a:ext>
            </a:extLst>
          </p:cNvPr>
          <p:cNvSpPr/>
          <p:nvPr/>
        </p:nvSpPr>
        <p:spPr>
          <a:xfrm>
            <a:off x="268788" y="4425555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性別・年齢構成比・・・・・・・・・・・・・・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P7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F82F203-5179-C708-4739-826786B99985}"/>
              </a:ext>
            </a:extLst>
          </p:cNvPr>
          <p:cNvSpPr/>
          <p:nvPr/>
        </p:nvSpPr>
        <p:spPr>
          <a:xfrm>
            <a:off x="273016" y="5739126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訪日回数・・・・・・・・・・・・・・・・・・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P9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418C0591-90A0-178F-DC69-2000B3EC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B47D1CD-2754-CD25-8D96-C9BF436CF7C9}"/>
              </a:ext>
            </a:extLst>
          </p:cNvPr>
          <p:cNvSpPr/>
          <p:nvPr/>
        </p:nvSpPr>
        <p:spPr>
          <a:xfrm>
            <a:off x="273016" y="6397000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旅行形態・・・・・・・・・・・・・・・・・・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P10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EABA6CD-1A58-7D57-C6A0-017ECB7EBED9}"/>
              </a:ext>
            </a:extLst>
          </p:cNvPr>
          <p:cNvSpPr/>
          <p:nvPr/>
        </p:nvSpPr>
        <p:spPr>
          <a:xfrm>
            <a:off x="268288" y="5081244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滞在日数・・・・・・・・・・・・・・・・・・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P8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2E8AE82-65FB-79C3-C9FA-281A6BA218FA}"/>
              </a:ext>
            </a:extLst>
          </p:cNvPr>
          <p:cNvSpPr/>
          <p:nvPr/>
        </p:nvSpPr>
        <p:spPr>
          <a:xfrm>
            <a:off x="4978390" y="1124050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情報の収集・・・・・・・・・・・・・・・・・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P11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C6948A9-CB65-5DFB-26A4-C087C7A08D89}"/>
              </a:ext>
            </a:extLst>
          </p:cNvPr>
          <p:cNvSpPr/>
          <p:nvPr/>
        </p:nvSpPr>
        <p:spPr>
          <a:xfrm>
            <a:off x="4984812" y="1785394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旅行支出の内訳・・・・・・・・・・・・・・・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P12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E0DCDA58-EC3A-4C34-998C-F9AAD6E7BC5C}"/>
              </a:ext>
            </a:extLst>
          </p:cNvPr>
          <p:cNvSpPr/>
          <p:nvPr/>
        </p:nvSpPr>
        <p:spPr>
          <a:xfrm>
            <a:off x="4988628" y="2445537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タイ人に人気の観光スポット・・・・・・・・・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P13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64462375-5CE6-5458-670E-10737E132FAF}"/>
              </a:ext>
            </a:extLst>
          </p:cNvPr>
          <p:cNvSpPr/>
          <p:nvPr/>
        </p:nvSpPr>
        <p:spPr>
          <a:xfrm>
            <a:off x="4984812" y="3110781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タイ人の期待する体験・アクティビティ・・・・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P14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5670B09-EB82-2294-F0F1-9E1939161319}"/>
              </a:ext>
            </a:extLst>
          </p:cNvPr>
          <p:cNvSpPr/>
          <p:nvPr/>
        </p:nvSpPr>
        <p:spPr>
          <a:xfrm>
            <a:off x="4978390" y="3726176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タイ人に人気のお菓子・・・・・・・・・・・・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P15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3F948E2-4E83-5268-2921-1842EEDAC169}"/>
              </a:ext>
            </a:extLst>
          </p:cNvPr>
          <p:cNvSpPr/>
          <p:nvPr/>
        </p:nvSpPr>
        <p:spPr>
          <a:xfrm>
            <a:off x="4978390" y="4425555"/>
            <a:ext cx="450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会社概要・・・・・・・・・・・・・・・・・・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P16</a:t>
            </a:r>
            <a:endParaRPr kumimoji="1"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06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57350" y="14515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タイ王国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基本情報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8E5A15-EE49-9DA3-2B08-F7F133BF3994}"/>
              </a:ext>
            </a:extLst>
          </p:cNvPr>
          <p:cNvSpPr txBox="1"/>
          <p:nvPr/>
        </p:nvSpPr>
        <p:spPr>
          <a:xfrm>
            <a:off x="219027" y="6409288"/>
            <a:ext cx="1872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外務省資料ほか</a:t>
            </a: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9A0026F7-1297-1BB7-952A-05C0C295D9BF}"/>
              </a:ext>
            </a:extLst>
          </p:cNvPr>
          <p:cNvSpPr/>
          <p:nvPr/>
        </p:nvSpPr>
        <p:spPr>
          <a:xfrm>
            <a:off x="228691" y="1254341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人口　　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69,800,000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F7FF693-A2B8-5988-19DA-D723538E2C18}"/>
              </a:ext>
            </a:extLst>
          </p:cNvPr>
          <p:cNvSpPr/>
          <p:nvPr/>
        </p:nvSpPr>
        <p:spPr>
          <a:xfrm>
            <a:off x="228691" y="1758399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面積　　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513,120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㎡（日本の約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倍）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0E79458E-0E8E-FE2C-C245-249398C7220F}"/>
              </a:ext>
            </a:extLst>
          </p:cNvPr>
          <p:cNvSpPr/>
          <p:nvPr/>
        </p:nvSpPr>
        <p:spPr>
          <a:xfrm>
            <a:off x="223963" y="2265320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首都　　バンコク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7FF75D7F-AE0F-F36A-788A-C399D04229DA}"/>
              </a:ext>
            </a:extLst>
          </p:cNvPr>
          <p:cNvSpPr/>
          <p:nvPr/>
        </p:nvSpPr>
        <p:spPr>
          <a:xfrm>
            <a:off x="231080" y="2772562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公用語　タイ語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9A607738-701F-74C7-7699-2A78C2829088}"/>
              </a:ext>
            </a:extLst>
          </p:cNvPr>
          <p:cNvSpPr/>
          <p:nvPr/>
        </p:nvSpPr>
        <p:spPr>
          <a:xfrm>
            <a:off x="231080" y="3283391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通貨　　バーツ　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THB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6B742B5-A133-1577-8626-86F5C3212728}"/>
              </a:ext>
            </a:extLst>
          </p:cNvPr>
          <p:cNvSpPr/>
          <p:nvPr/>
        </p:nvSpPr>
        <p:spPr>
          <a:xfrm>
            <a:off x="244358" y="3797099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宗教　　仏教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(94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イスラム教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(5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F82F203-5179-C708-4739-826786B99985}"/>
              </a:ext>
            </a:extLst>
          </p:cNvPr>
          <p:cNvSpPr/>
          <p:nvPr/>
        </p:nvSpPr>
        <p:spPr>
          <a:xfrm>
            <a:off x="241992" y="4837219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時差　　マイナス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 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日本との時差</a:t>
            </a:r>
          </a:p>
        </p:txBody>
      </p:sp>
      <p:sp>
        <p:nvSpPr>
          <p:cNvPr id="25" name="スライド番号プレースホルダー 24">
            <a:extLst>
              <a:ext uri="{FF2B5EF4-FFF2-40B4-BE49-F238E27FC236}">
                <a16:creationId xmlns:a16="http://schemas.microsoft.com/office/drawing/2014/main" id="{418C0591-90A0-178F-DC69-2000B3EC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B47D1CD-2754-CD25-8D96-C9BF436CF7C9}"/>
              </a:ext>
            </a:extLst>
          </p:cNvPr>
          <p:cNvSpPr/>
          <p:nvPr/>
        </p:nvSpPr>
        <p:spPr>
          <a:xfrm>
            <a:off x="237434" y="5361888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GDP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成長予測　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3.6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世界銀行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7EABA6CD-1A58-7D57-C6A0-017ECB7EBED9}"/>
              </a:ext>
            </a:extLst>
          </p:cNvPr>
          <p:cNvSpPr/>
          <p:nvPr/>
        </p:nvSpPr>
        <p:spPr>
          <a:xfrm>
            <a:off x="244358" y="4307928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気候　　年間平均気温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29.4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度 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バンコク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2E8AE82-65FB-79C3-C9FA-281A6BA218FA}"/>
              </a:ext>
            </a:extLst>
          </p:cNvPr>
          <p:cNvSpPr/>
          <p:nvPr/>
        </p:nvSpPr>
        <p:spPr>
          <a:xfrm>
            <a:off x="244358" y="5884619"/>
            <a:ext cx="4320000" cy="36003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23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主要産業　農業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製造業</a:t>
            </a:r>
            <a:r>
              <a:rPr kumimoji="1"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C9D40CF-7731-E703-1611-FDEC1A43E195}"/>
              </a:ext>
            </a:extLst>
          </p:cNvPr>
          <p:cNvSpPr/>
          <p:nvPr/>
        </p:nvSpPr>
        <p:spPr>
          <a:xfrm>
            <a:off x="5056188" y="1302493"/>
            <a:ext cx="4320000" cy="5563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600"/>
              </a:lnSpc>
            </a:pP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ASEAN(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東南アジア諸国連合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の中心に位置する地政学上の優位性を持つ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BA8F65-4EAD-DBC6-6044-D27BE6907CD4}"/>
              </a:ext>
            </a:extLst>
          </p:cNvPr>
          <p:cNvSpPr txBox="1"/>
          <p:nvPr/>
        </p:nvSpPr>
        <p:spPr>
          <a:xfrm>
            <a:off x="5055077" y="923822"/>
            <a:ext cx="1489084" cy="367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79388">
              <a:lnSpc>
                <a:spcPts val="2300"/>
              </a:lnSpc>
            </a:pP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kumimoji="1" lang="ja-JP" altLang="en-US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経済</a:t>
            </a:r>
            <a:r>
              <a:rPr kumimoji="1"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EA49302-549F-9ED9-230C-5FD3DBD9247C}"/>
              </a:ext>
            </a:extLst>
          </p:cNvPr>
          <p:cNvSpPr/>
          <p:nvPr/>
        </p:nvSpPr>
        <p:spPr>
          <a:xfrm>
            <a:off x="5066568" y="1941475"/>
            <a:ext cx="4320000" cy="52799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7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中国、南アジアを含めて各国企業の玄関口として物流ネットワークの要の役割を担っている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812298A7-9318-20F9-319D-76914B327C1A}"/>
              </a:ext>
            </a:extLst>
          </p:cNvPr>
          <p:cNvSpPr/>
          <p:nvPr/>
        </p:nvSpPr>
        <p:spPr>
          <a:xfrm>
            <a:off x="5055077" y="2976544"/>
            <a:ext cx="4320000" cy="905169"/>
          </a:xfrm>
          <a:prstGeom prst="roundRect">
            <a:avLst>
              <a:gd name="adj" fmla="val 891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6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平均年収はタイ全土で約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万バーツ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112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79388">
              <a:lnSpc>
                <a:spcPts val="16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ただ、タイは地域格差も大きくバンコクでは約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万バーツ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175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と、タイ北部と比較すると約</a:t>
            </a:r>
            <a:r>
              <a:rPr kumimoji="1"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万円の差が</a:t>
            </a: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79388">
              <a:lnSpc>
                <a:spcPts val="16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生まれている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9E3DEA2-1C2D-4EC5-AD4E-E16E1B684F0B}"/>
              </a:ext>
            </a:extLst>
          </p:cNvPr>
          <p:cNvSpPr txBox="1"/>
          <p:nvPr/>
        </p:nvSpPr>
        <p:spPr>
          <a:xfrm>
            <a:off x="5066171" y="2632219"/>
            <a:ext cx="1231967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平均年収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BF040EE4-B51D-8837-80CC-FE4DA7779F23}"/>
              </a:ext>
            </a:extLst>
          </p:cNvPr>
          <p:cNvSpPr/>
          <p:nvPr/>
        </p:nvSpPr>
        <p:spPr>
          <a:xfrm>
            <a:off x="5066171" y="3959736"/>
            <a:ext cx="4320000" cy="525956"/>
          </a:xfrm>
          <a:prstGeom prst="roundRect">
            <a:avLst>
              <a:gd name="adj" fmla="val 1100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6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タイの経済成長に伴い、バンコクで働く中間層の賃金が</a:t>
            </a: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79388">
              <a:lnSpc>
                <a:spcPts val="16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上昇、その格差は広がりつつある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FF0D419-9A37-D6BF-273F-628824ED1DED}"/>
              </a:ext>
            </a:extLst>
          </p:cNvPr>
          <p:cNvSpPr txBox="1"/>
          <p:nvPr/>
        </p:nvSpPr>
        <p:spPr>
          <a:xfrm>
            <a:off x="5063367" y="4629466"/>
            <a:ext cx="1505621" cy="335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｢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日本との関係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｣</a:t>
            </a: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8A01D77-0D6F-6E66-B8E3-3011F73A6DCD}"/>
              </a:ext>
            </a:extLst>
          </p:cNvPr>
          <p:cNvSpPr/>
          <p:nvPr/>
        </p:nvSpPr>
        <p:spPr>
          <a:xfrm>
            <a:off x="5066171" y="4976451"/>
            <a:ext cx="4320000" cy="443102"/>
          </a:xfrm>
          <a:prstGeom prst="roundRect">
            <a:avLst>
              <a:gd name="adj" fmla="val 891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6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第二次世界大戦時、タイは日本の同盟国として比較的良好な関係を維持してきた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29C32BC1-B0A9-AF4D-0957-4A5DE0412A75}"/>
              </a:ext>
            </a:extLst>
          </p:cNvPr>
          <p:cNvSpPr/>
          <p:nvPr/>
        </p:nvSpPr>
        <p:spPr>
          <a:xfrm>
            <a:off x="5066171" y="5494562"/>
            <a:ext cx="4320000" cy="451036"/>
          </a:xfrm>
          <a:prstGeom prst="roundRect">
            <a:avLst>
              <a:gd name="adj" fmla="val 891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6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戦後は驚異的な復興を遂げた日本を目標としたこともあり、密接な関係が築かれてきた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033F4BC3-5A8C-6ADE-D9E3-663E60FE7445}"/>
              </a:ext>
            </a:extLst>
          </p:cNvPr>
          <p:cNvSpPr/>
          <p:nvPr/>
        </p:nvSpPr>
        <p:spPr>
          <a:xfrm>
            <a:off x="5066171" y="6029774"/>
            <a:ext cx="4320000" cy="688166"/>
          </a:xfrm>
          <a:prstGeom prst="roundRect">
            <a:avLst>
              <a:gd name="adj" fmla="val 891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600"/>
              </a:lnSpc>
            </a:pPr>
            <a:r>
              <a:rPr kumimoji="1"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近年は、日本食の浸透、日本のアニメやアイドルがタイの若者層に人気を博すなど、日本への親近感はますます向上している。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229280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A0B2E0-ACC2-42E0-95A1-2F20046D9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409"/>
            <a:ext cx="5308430" cy="48672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652A253E-17BD-7C72-BFED-6C81C70B26F2}"/>
              </a:ext>
            </a:extLst>
          </p:cNvPr>
          <p:cNvSpPr/>
          <p:nvPr/>
        </p:nvSpPr>
        <p:spPr>
          <a:xfrm>
            <a:off x="340296" y="3513139"/>
            <a:ext cx="1368152" cy="612514"/>
          </a:xfrm>
          <a:prstGeom prst="flowChartConnector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487D3E-AEDB-44CB-6776-2D8B645FC775}"/>
              </a:ext>
            </a:extLst>
          </p:cNvPr>
          <p:cNvSpPr txBox="1"/>
          <p:nvPr/>
        </p:nvSpPr>
        <p:spPr>
          <a:xfrm>
            <a:off x="220083" y="951963"/>
            <a:ext cx="931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コロナ渦以前、日本を訪れたタイ人は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1,318,977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人、国別シェアは全体の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％でした。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57350" y="14515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年訪日外国人数　国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地域別シェア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8E5A15-EE49-9DA3-2B08-F7F133BF3994}"/>
              </a:ext>
            </a:extLst>
          </p:cNvPr>
          <p:cNvSpPr txBox="1"/>
          <p:nvPr/>
        </p:nvSpPr>
        <p:spPr>
          <a:xfrm>
            <a:off x="3004254" y="6580212"/>
            <a:ext cx="30239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出典：日本政府観光局（</a:t>
            </a:r>
            <a:r>
              <a:rPr lang="en-US" altLang="ja-JP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JNTO</a:t>
            </a:r>
            <a:r>
              <a:rPr lang="ja-JP" altLang="en-US" sz="12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C442CF9-14B3-7ECD-FAD4-6548E4A0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A2132856-FF5A-6D27-EE64-70D14BC1F5D0}"/>
              </a:ext>
            </a:extLst>
          </p:cNvPr>
          <p:cNvSpPr/>
          <p:nvPr/>
        </p:nvSpPr>
        <p:spPr>
          <a:xfrm>
            <a:off x="5536879" y="1713384"/>
            <a:ext cx="3996444" cy="7296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9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タイは中国、韓国をはじめとする上位の国と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79388">
              <a:lnSpc>
                <a:spcPts val="19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比べるとシェアはまだ低い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F992381-66D5-42E9-3036-8E726D605761}"/>
              </a:ext>
            </a:extLst>
          </p:cNvPr>
          <p:cNvSpPr/>
          <p:nvPr/>
        </p:nvSpPr>
        <p:spPr>
          <a:xfrm>
            <a:off x="5536879" y="2608930"/>
            <a:ext cx="3996444" cy="791482"/>
          </a:xfrm>
          <a:prstGeom prst="roundRect">
            <a:avLst>
              <a:gd name="adj" fmla="val 1185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9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政治的な関係性においては常に安定しており、日本の友好国として良好なつながりを維持している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F193158F-214D-7A23-7B0B-55FA8EFC3BAB}"/>
              </a:ext>
            </a:extLst>
          </p:cNvPr>
          <p:cNvSpPr/>
          <p:nvPr/>
        </p:nvSpPr>
        <p:spPr>
          <a:xfrm>
            <a:off x="5529214" y="3566276"/>
            <a:ext cx="3996444" cy="1119274"/>
          </a:xfrm>
          <a:prstGeom prst="roundRect">
            <a:avLst>
              <a:gd name="adj" fmla="val 1005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9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タイは近年、大きな経済成長を遂げた国の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79388">
              <a:lnSpc>
                <a:spcPts val="19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つで、富裕層だけではなく中間層にも経済的に余裕が生まれ、海外旅行も</a:t>
            </a: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つのブームになっている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794B818D-FB3C-E018-089D-7AADE0557A7C}"/>
              </a:ext>
            </a:extLst>
          </p:cNvPr>
          <p:cNvSpPr/>
          <p:nvPr/>
        </p:nvSpPr>
        <p:spPr>
          <a:xfrm>
            <a:off x="5536879" y="4851414"/>
            <a:ext cx="3996444" cy="1605025"/>
          </a:xfrm>
          <a:prstGeom prst="roundRect">
            <a:avLst>
              <a:gd name="adj" fmla="val 1005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defTabSz="179388">
              <a:lnSpc>
                <a:spcPts val="19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タイは台湾と並ぶ親日国としても知られており、海外旅行で行きたい国のランキングで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79388">
              <a:lnSpc>
                <a:spcPts val="19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位を獲得している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79388">
              <a:lnSpc>
                <a:spcPts val="1900"/>
              </a:lnSpc>
            </a:pPr>
            <a:r>
              <a:rPr kumimoji="1" lang="en-US" altLang="ja-JP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※P14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「タイ人旅行者の行きたい海外旅行先」　</a:t>
            </a:r>
            <a:endParaRPr kumimoji="1"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179388">
              <a:lnSpc>
                <a:spcPts val="19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ランキング参照</a:t>
            </a:r>
          </a:p>
        </p:txBody>
      </p:sp>
    </p:spTree>
    <p:extLst>
      <p:ext uri="{BB962C8B-B14F-4D97-AF65-F5344CB8AC3E}">
        <p14:creationId xmlns:p14="http://schemas.microsoft.com/office/powerpoint/2010/main" val="396235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22E06FE1-A9A4-4CAD-D282-A51E39053C8B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294CE3-564F-4B08-28D7-981F774507DF}"/>
              </a:ext>
            </a:extLst>
          </p:cNvPr>
          <p:cNvSpPr txBox="1"/>
          <p:nvPr/>
        </p:nvSpPr>
        <p:spPr>
          <a:xfrm>
            <a:off x="457350" y="14515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訪日タイ人数の推移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056AFF-FA6E-E732-D048-154B37C12168}"/>
              </a:ext>
            </a:extLst>
          </p:cNvPr>
          <p:cNvSpPr txBox="1"/>
          <p:nvPr/>
        </p:nvSpPr>
        <p:spPr>
          <a:xfrm>
            <a:off x="538318" y="6462884"/>
            <a:ext cx="86769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年においては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657,570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人だった訪日タイ人観光客数は、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年には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倍となる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1,318,977</a:t>
            </a:r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記録しました。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B654445-3489-1F62-47AE-36E84ED9F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0" y="1842096"/>
            <a:ext cx="8522010" cy="4077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119507-3CA2-C9BA-1EB5-17B022DF67A7}"/>
              </a:ext>
            </a:extLst>
          </p:cNvPr>
          <p:cNvSpPr txBox="1"/>
          <p:nvPr/>
        </p:nvSpPr>
        <p:spPr>
          <a:xfrm>
            <a:off x="736340" y="844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コロナ前の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年には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万人を越えるタイ人が日本を訪れました。</a:t>
            </a: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93E48F73-E996-ADEE-02AD-329B9D34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703E33-7D8C-CF09-B1C1-3E099FC4EFD4}"/>
              </a:ext>
            </a:extLst>
          </p:cNvPr>
          <p:cNvSpPr txBox="1"/>
          <p:nvPr/>
        </p:nvSpPr>
        <p:spPr>
          <a:xfrm>
            <a:off x="3810000" y="6070316"/>
            <a:ext cx="5616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出典：日本政府観光局（</a:t>
            </a:r>
            <a:r>
              <a:rPr kumimoji="1"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JNTO</a:t>
            </a:r>
            <a:r>
              <a:rPr kumimoji="1"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 国籍</a:t>
            </a:r>
            <a:r>
              <a:rPr kumimoji="1"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月別 訪日外客数（</a:t>
            </a:r>
            <a:r>
              <a:rPr kumimoji="1"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2003</a:t>
            </a:r>
            <a:r>
              <a:rPr kumimoji="1"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年～</a:t>
            </a:r>
            <a:r>
              <a:rPr kumimoji="1"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</a:p>
        </p:txBody>
      </p:sp>
      <p:pic>
        <p:nvPicPr>
          <p:cNvPr id="7" name="グラフィックス 6" descr="矢印: 緩い曲線">
            <a:extLst>
              <a:ext uri="{FF2B5EF4-FFF2-40B4-BE49-F238E27FC236}">
                <a16:creationId xmlns:a16="http://schemas.microsoft.com/office/drawing/2014/main" id="{91E1BD26-CB6B-6041-7AE6-6D0DA6D49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83338">
            <a:off x="2605896" y="2533804"/>
            <a:ext cx="4304919" cy="914400"/>
          </a:xfrm>
          <a:prstGeom prst="rect">
            <a:avLst/>
          </a:prstGeom>
        </p:spPr>
      </p:pic>
      <p:sp>
        <p:nvSpPr>
          <p:cNvPr id="11" name="星: 32 pt 10">
            <a:extLst>
              <a:ext uri="{FF2B5EF4-FFF2-40B4-BE49-F238E27FC236}">
                <a16:creationId xmlns:a16="http://schemas.microsoft.com/office/drawing/2014/main" id="{32BFCED5-5843-4A15-3268-449AD28192A8}"/>
              </a:ext>
            </a:extLst>
          </p:cNvPr>
          <p:cNvSpPr/>
          <p:nvPr/>
        </p:nvSpPr>
        <p:spPr>
          <a:xfrm>
            <a:off x="5524872" y="1286638"/>
            <a:ext cx="4032473" cy="987110"/>
          </a:xfrm>
          <a:prstGeom prst="star32">
            <a:avLst>
              <a:gd name="adj" fmla="val 416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年以降、タイ人の訪日旅行の復活が期待されています！</a:t>
            </a:r>
          </a:p>
        </p:txBody>
      </p:sp>
    </p:spTree>
    <p:extLst>
      <p:ext uri="{BB962C8B-B14F-4D97-AF65-F5344CB8AC3E}">
        <p14:creationId xmlns:p14="http://schemas.microsoft.com/office/powerpoint/2010/main" val="146319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45629" y="15793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月別の推移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72872E-A23F-9EE5-372F-08EBD337978B}"/>
              </a:ext>
            </a:extLst>
          </p:cNvPr>
          <p:cNvSpPr txBox="1"/>
          <p:nvPr/>
        </p:nvSpPr>
        <p:spPr>
          <a:xfrm>
            <a:off x="552712" y="822782"/>
            <a:ext cx="454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月別の訪日タイ人数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(2014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年～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753BE03-ACEC-CC4D-ABD8-258A6B7BAFF9}"/>
              </a:ext>
            </a:extLst>
          </p:cNvPr>
          <p:cNvSpPr txBox="1"/>
          <p:nvPr/>
        </p:nvSpPr>
        <p:spPr>
          <a:xfrm>
            <a:off x="828204" y="6290559"/>
            <a:ext cx="8117048" cy="7463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年間、訪日タイ人が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最も増加するのはタイの旧正月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ソンクラン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と重なる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最も減少するのは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月で、暑い国から夏の暑い時期には旅行したくないようです。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7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逆に、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月（晩秋から初冬）にかけて、再び人気が高く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なります。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8E5A15-EE49-9DA3-2B08-F7F133BF3994}"/>
              </a:ext>
            </a:extLst>
          </p:cNvPr>
          <p:cNvSpPr txBox="1"/>
          <p:nvPr/>
        </p:nvSpPr>
        <p:spPr>
          <a:xfrm>
            <a:off x="4372744" y="5923848"/>
            <a:ext cx="47885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出典：日本政府観光局（</a:t>
            </a:r>
            <a:r>
              <a:rPr lang="en-US" altLang="ja-JP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JNTO</a:t>
            </a:r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）国籍</a:t>
            </a:r>
            <a:r>
              <a:rPr lang="en-US" altLang="ja-JP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月別 訪日外客数（</a:t>
            </a:r>
            <a:r>
              <a:rPr lang="en-US" altLang="ja-JP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2003</a:t>
            </a:r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年～</a:t>
            </a:r>
            <a:r>
              <a:rPr lang="en-US" altLang="ja-JP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DDFE3ED-CC82-BEB4-77A8-82E97EDF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C46E740-8FDB-45DA-0E34-49C2CB093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" y="1235862"/>
            <a:ext cx="8333184" cy="452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80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58390" y="135700"/>
            <a:ext cx="7298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b="1" i="0" dirty="0">
                <a:effectLst/>
                <a:latin typeface="Montserrat" panose="00000500000000000000" pitchFamily="2" charset="0"/>
              </a:rPr>
              <a:t>インバウンド消費額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3F6D9BF-7A91-C6F1-EB38-54CFC2F0ED20}"/>
              </a:ext>
            </a:extLst>
          </p:cNvPr>
          <p:cNvSpPr txBox="1"/>
          <p:nvPr/>
        </p:nvSpPr>
        <p:spPr>
          <a:xfrm>
            <a:off x="909124" y="5818961"/>
            <a:ext cx="7894209" cy="8515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年間は概ね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万円の半ばから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の間で上下しています。この額は欧米豪や中国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万円台）と比較すると低い額ですが、韓国や台湾（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万円台）よりも多く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消費しています。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177ABAC-B5AC-0130-F2C0-0CB1568F5F9C}"/>
              </a:ext>
            </a:extLst>
          </p:cNvPr>
          <p:cNvSpPr txBox="1"/>
          <p:nvPr/>
        </p:nvSpPr>
        <p:spPr>
          <a:xfrm>
            <a:off x="6407505" y="5449430"/>
            <a:ext cx="269922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zh-TW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観光庁 訪日外国人消費動向調査</a:t>
            </a:r>
            <a:endParaRPr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D41156-BDC9-5D56-ECDC-8041487C2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0" y="1272050"/>
            <a:ext cx="8446310" cy="4057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1B5184-9E0B-A992-922F-7BDE10B7C1F7}"/>
              </a:ext>
            </a:extLst>
          </p:cNvPr>
          <p:cNvSpPr txBox="1"/>
          <p:nvPr/>
        </p:nvSpPr>
        <p:spPr>
          <a:xfrm>
            <a:off x="450815" y="762339"/>
            <a:ext cx="8352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訪日タイ人の一人当たりインバウンド消費額推移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(2014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年～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5600DA28-C86A-38BC-9FCA-BD4F5F6D49A1}"/>
              </a:ext>
            </a:extLst>
          </p:cNvPr>
          <p:cNvSpPr txBox="1">
            <a:spLocks/>
          </p:cNvSpPr>
          <p:nvPr/>
        </p:nvSpPr>
        <p:spPr>
          <a:xfrm>
            <a:off x="3810000" y="6923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4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93FB3BC-0450-6B93-E565-369B644A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4" t="-947"/>
          <a:stretch/>
        </p:blipFill>
        <p:spPr>
          <a:xfrm>
            <a:off x="5224321" y="1436095"/>
            <a:ext cx="4091242" cy="41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48308" y="171599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性別・年齢構成比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AD3656-3CD4-16F6-3A4B-AD4592CA9AB2}"/>
              </a:ext>
            </a:extLst>
          </p:cNvPr>
          <p:cNvSpPr txBox="1"/>
          <p:nvPr/>
        </p:nvSpPr>
        <p:spPr>
          <a:xfrm>
            <a:off x="651110" y="806191"/>
            <a:ext cx="634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 性別・年齢別の構成比の内訳（</a:t>
            </a:r>
            <a:r>
              <a:rPr lang="en-US" altLang="ja-JP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8E5A15-EE49-9DA3-2B08-F7F133BF3994}"/>
              </a:ext>
            </a:extLst>
          </p:cNvPr>
          <p:cNvSpPr txBox="1"/>
          <p:nvPr/>
        </p:nvSpPr>
        <p:spPr>
          <a:xfrm>
            <a:off x="6623419" y="5752672"/>
            <a:ext cx="271787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zh-TW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観光庁 訪日外国人消費動向調査</a:t>
            </a:r>
            <a:endParaRPr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9C88A-8CAD-2AF2-8108-76BA8C739B1F}"/>
              </a:ext>
            </a:extLst>
          </p:cNvPr>
          <p:cNvSpPr txBox="1"/>
          <p:nvPr/>
        </p:nvSpPr>
        <p:spPr>
          <a:xfrm>
            <a:off x="973656" y="6140089"/>
            <a:ext cx="771821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男女比では男性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割、女性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割と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女性が半数を越えて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年齢層では男女ともに働き盛りで経済的にも余裕のある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歳代が高い比率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を占めています。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C50A43E-0A6A-3278-0506-0D831129E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7" r="49844"/>
          <a:stretch/>
        </p:blipFill>
        <p:spPr>
          <a:xfrm>
            <a:off x="649926" y="1436095"/>
            <a:ext cx="4240088" cy="41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F8DF5F-310D-313A-B977-789D9D705C6F}"/>
              </a:ext>
            </a:extLst>
          </p:cNvPr>
          <p:cNvSpPr txBox="1"/>
          <p:nvPr/>
        </p:nvSpPr>
        <p:spPr>
          <a:xfrm>
            <a:off x="3172557" y="1636806"/>
            <a:ext cx="157475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b="1" i="0" dirty="0">
                <a:solidFill>
                  <a:srgbClr val="46464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男性 </a:t>
            </a:r>
            <a:r>
              <a:rPr lang="en-US" altLang="ja-JP" sz="1600" b="1" i="0" dirty="0">
                <a:solidFill>
                  <a:srgbClr val="46464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39.9%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A6A995C-27C6-EBCD-41A4-6DD541EEAF34}"/>
              </a:ext>
            </a:extLst>
          </p:cNvPr>
          <p:cNvSpPr txBox="1"/>
          <p:nvPr/>
        </p:nvSpPr>
        <p:spPr>
          <a:xfrm>
            <a:off x="7649108" y="1636806"/>
            <a:ext cx="151216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b="1" i="0" dirty="0">
                <a:solidFill>
                  <a:srgbClr val="46464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女性 </a:t>
            </a:r>
            <a:r>
              <a:rPr lang="en-US" altLang="ja-JP" sz="1600" b="1" i="0" dirty="0">
                <a:solidFill>
                  <a:srgbClr val="464646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60.1%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C012E3AE-9C33-B568-CF6C-6CDDECC0B19C}"/>
              </a:ext>
            </a:extLst>
          </p:cNvPr>
          <p:cNvSpPr txBox="1">
            <a:spLocks/>
          </p:cNvSpPr>
          <p:nvPr/>
        </p:nvSpPr>
        <p:spPr>
          <a:xfrm>
            <a:off x="3810000" y="6923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2B63E218-F6C1-4F3C-70B8-8C6CA92BEE50}"/>
              </a:ext>
            </a:extLst>
          </p:cNvPr>
          <p:cNvSpPr/>
          <p:nvPr/>
        </p:nvSpPr>
        <p:spPr>
          <a:xfrm>
            <a:off x="371162" y="633264"/>
            <a:ext cx="8970134" cy="0"/>
          </a:xfrm>
          <a:prstGeom prst="line">
            <a:avLst/>
          </a:prstGeom>
          <a:ln w="28575" cap="rnd">
            <a:solidFill>
              <a:srgbClr val="94765F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37DCC3-831F-52B9-55ED-0336472C1EBF}"/>
              </a:ext>
            </a:extLst>
          </p:cNvPr>
          <p:cNvSpPr txBox="1"/>
          <p:nvPr/>
        </p:nvSpPr>
        <p:spPr>
          <a:xfrm>
            <a:off x="448308" y="17159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滞在日数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3AD3656-3CD4-16F6-3A4B-AD4592CA9AB2}"/>
              </a:ext>
            </a:extLst>
          </p:cNvPr>
          <p:cNvSpPr txBox="1"/>
          <p:nvPr/>
        </p:nvSpPr>
        <p:spPr>
          <a:xfrm>
            <a:off x="872870" y="875339"/>
            <a:ext cx="468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訪日タイ人の滞在日数（</a:t>
            </a:r>
            <a:r>
              <a:rPr lang="en-US" altLang="ja-JP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8E5A15-EE49-9DA3-2B08-F7F133BF3994}"/>
              </a:ext>
            </a:extLst>
          </p:cNvPr>
          <p:cNvSpPr txBox="1"/>
          <p:nvPr/>
        </p:nvSpPr>
        <p:spPr>
          <a:xfrm>
            <a:off x="6073298" y="5184345"/>
            <a:ext cx="27355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出典：</a:t>
            </a:r>
            <a:r>
              <a:rPr lang="zh-TW" altLang="en-US" sz="105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観光庁 訪日外国人消費動向調査</a:t>
            </a:r>
            <a:endParaRPr lang="ja-JP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9C88A-8CAD-2AF2-8108-76BA8C739B1F}"/>
              </a:ext>
            </a:extLst>
          </p:cNvPr>
          <p:cNvSpPr txBox="1"/>
          <p:nvPr/>
        </p:nvSpPr>
        <p:spPr>
          <a:xfrm>
            <a:off x="1090594" y="5750927"/>
            <a:ext cx="771821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割を越える訪日タイ人が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日間以上滞在しています。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さらにその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割は</a:t>
            </a:r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日間以上滞在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E950DA-567C-01DC-4A04-6421ECE9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6"/>
          <a:stretch/>
        </p:blipFill>
        <p:spPr>
          <a:xfrm>
            <a:off x="788068" y="1310219"/>
            <a:ext cx="8177464" cy="3829301"/>
          </a:xfrm>
          <a:prstGeom prst="rect">
            <a:avLst/>
          </a:prstGeom>
        </p:spPr>
      </p:pic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812C714D-2900-F530-614D-CB6806FABB04}"/>
              </a:ext>
            </a:extLst>
          </p:cNvPr>
          <p:cNvSpPr txBox="1">
            <a:spLocks/>
          </p:cNvSpPr>
          <p:nvPr/>
        </p:nvSpPr>
        <p:spPr>
          <a:xfrm>
            <a:off x="3810000" y="6923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1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1928</Words>
  <Application>Microsoft Office PowerPoint</Application>
  <PresentationFormat>ユーザー設定</PresentationFormat>
  <Paragraphs>179</Paragraphs>
  <Slides>17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HG丸ｺﾞｼｯｸM-PRO</vt:lpstr>
      <vt:lpstr>Calibri</vt:lpstr>
      <vt:lpstr>メイリオ</vt:lpstr>
      <vt:lpstr>Montserrat</vt:lpstr>
      <vt:lpstr>游ゴシック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台湾用</dc:title>
  <dc:creator>志満津典秀</dc:creator>
  <cp:lastModifiedBy>岡崎</cp:lastModifiedBy>
  <cp:revision>64</cp:revision>
  <cp:lastPrinted>2023-03-24T04:06:12Z</cp:lastPrinted>
  <dcterms:created xsi:type="dcterms:W3CDTF">2006-08-16T00:00:00Z</dcterms:created>
  <dcterms:modified xsi:type="dcterms:W3CDTF">2024-02-20T04:33:13Z</dcterms:modified>
  <dc:identifier>DAFTkJsxss0</dc:identifier>
</cp:coreProperties>
</file>